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9"/>
  </p:notesMasterIdLst>
  <p:sldIdLst>
    <p:sldId id="256" r:id="rId3"/>
    <p:sldId id="257" r:id="rId4"/>
    <p:sldId id="270" r:id="rId5"/>
    <p:sldId id="277" r:id="rId6"/>
    <p:sldId id="278" r:id="rId7"/>
    <p:sldId id="276" r:id="rId8"/>
  </p:sldIdLst>
  <p:sldSz cx="9144000" cy="5143500" type="screen16x9"/>
  <p:notesSz cx="6858000" cy="9144000"/>
  <p:embeddedFontLst>
    <p:embeddedFont>
      <p:font typeface="Open Sans" panose="020B0606030504020204" pitchFamily="34" charset="0"/>
      <p:regular r:id="rId10"/>
      <p:bold r:id="rId11"/>
      <p:italic r:id="rId12"/>
      <p:boldItalic r:id="rId13"/>
    </p:embeddedFont>
    <p:embeddedFont>
      <p:font typeface="Oswald" panose="00000500000000000000" pitchFamily="2" charset="0"/>
      <p:regular r:id="rId14"/>
      <p:bold r:id="rId15"/>
    </p:embeddedFont>
    <p:embeddedFont>
      <p:font typeface="Proxima Nova" panose="020B0604020202020204" charset="0"/>
      <p:regular r:id="rId16"/>
      <p:bold r:id="rId17"/>
      <p:italic r:id="rId18"/>
      <p:boldItalic r:id="rId19"/>
    </p:embeddedFont>
    <p:embeddedFont>
      <p:font typeface="Proxima Nova Semibold" panose="020B0604020202020204" charset="0"/>
      <p:regular r:id="rId20"/>
      <p:bold r:id="rId21"/>
      <p:boldItalic r:id="rId22"/>
    </p:embeddedFont>
    <p:embeddedFont>
      <p:font typeface="Raleway Black" pitchFamily="2" charset="0"/>
      <p:bold r:id="rId23"/>
      <p:boldItalic r:id="rId24"/>
    </p:embeddedFont>
    <p:embeddedFont>
      <p:font typeface="Raleway ExtraBold" pitchFamily="2" charset="0"/>
      <p:bold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8279A3C-DAC8-4C20-AB8B-E2D244882704}">
          <p14:sldIdLst>
            <p14:sldId id="256"/>
            <p14:sldId id="257"/>
            <p14:sldId id="270"/>
            <p14:sldId id="277"/>
            <p14:sldId id="278"/>
            <p14:sldId id="276"/>
          </p14:sldIdLst>
        </p14:section>
      </p14:sectionLst>
    </p:ex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FF66CC"/>
    <a:srgbClr val="757D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8446BA-07E8-4EB5-BFE9-BEF6C2C8062C}">
  <a:tblStyle styleId="{F88446BA-07E8-4EB5-BFE9-BEF6C2C806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741" autoAdjust="0"/>
  </p:normalViewPr>
  <p:slideViewPr>
    <p:cSldViewPr snapToGrid="0">
      <p:cViewPr varScale="1">
        <p:scale>
          <a:sx n="88" d="100"/>
          <a:sy n="88" d="100"/>
        </p:scale>
        <p:origin x="660" y="52"/>
      </p:cViewPr>
      <p:guideLst>
        <p:guide pos="538"/>
        <p:guide pos="5222"/>
        <p:guide orient="horz" pos="27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1.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310100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69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24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808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12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270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04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s://slack-redir.net/link?url=https://www.freepik.com/"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3140723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23" name="Google Shape;23;p5"/>
          <p:cNvSpPr txBox="1">
            <a:spLocks noGrp="1"/>
          </p:cNvSpPr>
          <p:nvPr>
            <p:ph type="ctrTitle"/>
          </p:nvPr>
        </p:nvSpPr>
        <p:spPr>
          <a:xfrm>
            <a:off x="1638431" y="1606100"/>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4" name="Google Shape;24;p5"/>
          <p:cNvSpPr txBox="1">
            <a:spLocks noGrp="1"/>
          </p:cNvSpPr>
          <p:nvPr>
            <p:ph type="subTitle" idx="1"/>
          </p:nvPr>
        </p:nvSpPr>
        <p:spPr>
          <a:xfrm>
            <a:off x="1638425" y="1993300"/>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5" name="Google Shape;25;p5"/>
          <p:cNvSpPr txBox="1">
            <a:spLocks noGrp="1"/>
          </p:cNvSpPr>
          <p:nvPr>
            <p:ph type="ctrTitle" idx="2"/>
          </p:nvPr>
        </p:nvSpPr>
        <p:spPr>
          <a:xfrm>
            <a:off x="5282438" y="3224959"/>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 name="Google Shape;26;p5"/>
          <p:cNvSpPr txBox="1">
            <a:spLocks noGrp="1"/>
          </p:cNvSpPr>
          <p:nvPr>
            <p:ph type="subTitle" idx="3"/>
          </p:nvPr>
        </p:nvSpPr>
        <p:spPr>
          <a:xfrm>
            <a:off x="5282430" y="3612159"/>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7" name="Google Shape;27;p5"/>
          <p:cNvSpPr txBox="1">
            <a:spLocks noGrp="1"/>
          </p:cNvSpPr>
          <p:nvPr>
            <p:ph type="title" idx="4"/>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50" name="Google Shape;50;p11"/>
          <p:cNvSpPr txBox="1">
            <a:spLocks noGrp="1"/>
          </p:cNvSpPr>
          <p:nvPr>
            <p:ph type="title" hasCustomPrompt="1"/>
          </p:nvPr>
        </p:nvSpPr>
        <p:spPr>
          <a:xfrm>
            <a:off x="1572025" y="1045125"/>
            <a:ext cx="6000000" cy="18198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None/>
              <a:defRPr sz="11000" u="sng"/>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r>
              <a:t>xx%</a:t>
            </a:r>
          </a:p>
        </p:txBody>
      </p:sp>
      <p:sp>
        <p:nvSpPr>
          <p:cNvPr id="51" name="Google Shape;51;p11"/>
          <p:cNvSpPr txBox="1">
            <a:spLocks noGrp="1"/>
          </p:cNvSpPr>
          <p:nvPr>
            <p:ph type="subTitle" idx="1"/>
          </p:nvPr>
        </p:nvSpPr>
        <p:spPr>
          <a:xfrm>
            <a:off x="1801525" y="2776775"/>
            <a:ext cx="5541000" cy="436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and Credits">
  <p:cSld name="CUSTOM_17">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0" name="Google Shape;70;p14"/>
          <p:cNvSpPr txBox="1">
            <a:spLocks noGrp="1"/>
          </p:cNvSpPr>
          <p:nvPr>
            <p:ph type="title"/>
          </p:nvPr>
        </p:nvSpPr>
        <p:spPr>
          <a:xfrm>
            <a:off x="1303280" y="722323"/>
            <a:ext cx="3859800" cy="707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14"/>
          <p:cNvSpPr txBox="1">
            <a:spLocks noGrp="1"/>
          </p:cNvSpPr>
          <p:nvPr>
            <p:ph type="subTitle" idx="1"/>
          </p:nvPr>
        </p:nvSpPr>
        <p:spPr>
          <a:xfrm>
            <a:off x="1759730" y="1550799"/>
            <a:ext cx="2946900" cy="11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2" name="Google Shape;72;p14"/>
          <p:cNvSpPr txBox="1"/>
          <p:nvPr/>
        </p:nvSpPr>
        <p:spPr>
          <a:xfrm>
            <a:off x="1669130" y="3363725"/>
            <a:ext cx="3128100" cy="707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2"/>
                </a:solidFill>
                <a:latin typeface="Roboto"/>
                <a:ea typeface="Roboto"/>
                <a:cs typeface="Roboto"/>
                <a:sym typeface="Roboto"/>
              </a:rPr>
              <a:t>CREDITS: This presentation template was created by </a:t>
            </a:r>
            <a:r>
              <a:rPr lang="en" sz="1000" b="1">
                <a:solidFill>
                  <a:schemeClr val="accent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Slidesgo</a:t>
            </a:r>
            <a:r>
              <a:rPr lang="en" sz="1000">
                <a:solidFill>
                  <a:schemeClr val="accent2"/>
                </a:solidFill>
                <a:latin typeface="Roboto"/>
                <a:ea typeface="Roboto"/>
                <a:cs typeface="Roboto"/>
                <a:sym typeface="Roboto"/>
              </a:rPr>
              <a:t>, including icons by </a:t>
            </a:r>
            <a:r>
              <a:rPr lang="en" sz="1000" b="1">
                <a:solidFill>
                  <a:schemeClr val="accent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Flaticon</a:t>
            </a:r>
            <a:r>
              <a:rPr lang="en" sz="1000">
                <a:solidFill>
                  <a:schemeClr val="accent2"/>
                </a:solidFill>
                <a:latin typeface="Roboto"/>
                <a:ea typeface="Roboto"/>
                <a:cs typeface="Roboto"/>
                <a:sym typeface="Roboto"/>
              </a:rPr>
              <a:t>, infographics &amp; images by </a:t>
            </a:r>
            <a:r>
              <a:rPr lang="en" sz="1000" b="1">
                <a:solidFill>
                  <a:schemeClr val="accent2"/>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Freepik</a:t>
            </a:r>
            <a:r>
              <a:rPr lang="en" sz="1000">
                <a:solidFill>
                  <a:schemeClr val="accent2"/>
                </a:solidFill>
                <a:latin typeface="Roboto"/>
                <a:ea typeface="Roboto"/>
                <a:cs typeface="Roboto"/>
                <a:sym typeface="Roboto"/>
              </a:rPr>
              <a:t> </a:t>
            </a:r>
            <a:endParaRPr sz="1000" b="1">
              <a:solidFill>
                <a:schemeClr val="accent2"/>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s">
  <p:cSld name="CUSTOM_12">
    <p:spTree>
      <p:nvGrpSpPr>
        <p:cNvPr id="1"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96" name="Google Shape;96;p17"/>
          <p:cNvSpPr txBox="1">
            <a:spLocks noGrp="1"/>
          </p:cNvSpPr>
          <p:nvPr>
            <p:ph type="title" hasCustomPrompt="1"/>
          </p:nvPr>
        </p:nvSpPr>
        <p:spPr>
          <a:xfrm>
            <a:off x="2852250" y="896700"/>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7" name="Google Shape;97;p17"/>
          <p:cNvSpPr txBox="1">
            <a:spLocks noGrp="1"/>
          </p:cNvSpPr>
          <p:nvPr>
            <p:ph type="subTitle" idx="1"/>
          </p:nvPr>
        </p:nvSpPr>
        <p:spPr>
          <a:xfrm>
            <a:off x="2852250" y="1473761"/>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98" name="Google Shape;98;p17"/>
          <p:cNvSpPr txBox="1">
            <a:spLocks noGrp="1"/>
          </p:cNvSpPr>
          <p:nvPr>
            <p:ph type="title" idx="2" hasCustomPrompt="1"/>
          </p:nvPr>
        </p:nvSpPr>
        <p:spPr>
          <a:xfrm>
            <a:off x="2852250" y="2158103"/>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9" name="Google Shape;99;p17"/>
          <p:cNvSpPr txBox="1">
            <a:spLocks noGrp="1"/>
          </p:cNvSpPr>
          <p:nvPr>
            <p:ph type="subTitle" idx="3"/>
          </p:nvPr>
        </p:nvSpPr>
        <p:spPr>
          <a:xfrm>
            <a:off x="2852250" y="2735175"/>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0" name="Google Shape;100;p17"/>
          <p:cNvSpPr txBox="1">
            <a:spLocks noGrp="1"/>
          </p:cNvSpPr>
          <p:nvPr>
            <p:ph type="title" idx="4" hasCustomPrompt="1"/>
          </p:nvPr>
        </p:nvSpPr>
        <p:spPr>
          <a:xfrm>
            <a:off x="2852250" y="3419519"/>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01" name="Google Shape;101;p17"/>
          <p:cNvSpPr txBox="1">
            <a:spLocks noGrp="1"/>
          </p:cNvSpPr>
          <p:nvPr>
            <p:ph type="subTitle" idx="5"/>
          </p:nvPr>
        </p:nvSpPr>
        <p:spPr>
          <a:xfrm>
            <a:off x="2852250" y="3996601"/>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20" name="Google Shape;120;p22"/>
          <p:cNvSpPr txBox="1">
            <a:spLocks noGrp="1"/>
          </p:cNvSpPr>
          <p:nvPr>
            <p:ph type="ctrTitle"/>
          </p:nvPr>
        </p:nvSpPr>
        <p:spPr>
          <a:xfrm>
            <a:off x="879625"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1" name="Google Shape;121;p22"/>
          <p:cNvSpPr txBox="1">
            <a:spLocks noGrp="1"/>
          </p:cNvSpPr>
          <p:nvPr>
            <p:ph type="subTitle" idx="1"/>
          </p:nvPr>
        </p:nvSpPr>
        <p:spPr>
          <a:xfrm>
            <a:off x="879625"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2" name="Google Shape;122;p22"/>
          <p:cNvSpPr txBox="1">
            <a:spLocks noGrp="1"/>
          </p:cNvSpPr>
          <p:nvPr>
            <p:ph type="ctrTitle" idx="2"/>
          </p:nvPr>
        </p:nvSpPr>
        <p:spPr>
          <a:xfrm>
            <a:off x="353826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3" name="Google Shape;123;p22"/>
          <p:cNvSpPr txBox="1">
            <a:spLocks noGrp="1"/>
          </p:cNvSpPr>
          <p:nvPr>
            <p:ph type="subTitle" idx="3"/>
          </p:nvPr>
        </p:nvSpPr>
        <p:spPr>
          <a:xfrm>
            <a:off x="3538260"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4" name="Google Shape;124;p22"/>
          <p:cNvSpPr txBox="1">
            <a:spLocks noGrp="1"/>
          </p:cNvSpPr>
          <p:nvPr>
            <p:ph type="ctrTitle" idx="4"/>
          </p:nvPr>
        </p:nvSpPr>
        <p:spPr>
          <a:xfrm>
            <a:off x="619693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5" name="Google Shape;125;p22"/>
          <p:cNvSpPr txBox="1">
            <a:spLocks noGrp="1"/>
          </p:cNvSpPr>
          <p:nvPr>
            <p:ph type="subTitle" idx="5"/>
          </p:nvPr>
        </p:nvSpPr>
        <p:spPr>
          <a:xfrm>
            <a:off x="6196927"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6" name="Google Shape;126;p22"/>
          <p:cNvSpPr txBox="1">
            <a:spLocks noGrp="1"/>
          </p:cNvSpPr>
          <p:nvPr>
            <p:ph type="ctrTitle" idx="6"/>
          </p:nvPr>
        </p:nvSpPr>
        <p:spPr>
          <a:xfrm>
            <a:off x="879625"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 name="Google Shape;127;p22"/>
          <p:cNvSpPr txBox="1">
            <a:spLocks noGrp="1"/>
          </p:cNvSpPr>
          <p:nvPr>
            <p:ph type="subTitle" idx="7"/>
          </p:nvPr>
        </p:nvSpPr>
        <p:spPr>
          <a:xfrm>
            <a:off x="879625"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8" name="Google Shape;128;p22"/>
          <p:cNvSpPr txBox="1">
            <a:spLocks noGrp="1"/>
          </p:cNvSpPr>
          <p:nvPr>
            <p:ph type="ctrTitle" idx="8"/>
          </p:nvPr>
        </p:nvSpPr>
        <p:spPr>
          <a:xfrm>
            <a:off x="353826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9" name="Google Shape;129;p22"/>
          <p:cNvSpPr txBox="1">
            <a:spLocks noGrp="1"/>
          </p:cNvSpPr>
          <p:nvPr>
            <p:ph type="subTitle" idx="9"/>
          </p:nvPr>
        </p:nvSpPr>
        <p:spPr>
          <a:xfrm>
            <a:off x="3538260"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0" name="Google Shape;130;p22"/>
          <p:cNvSpPr txBox="1">
            <a:spLocks noGrp="1"/>
          </p:cNvSpPr>
          <p:nvPr>
            <p:ph type="ctrTitle" idx="13"/>
          </p:nvPr>
        </p:nvSpPr>
        <p:spPr>
          <a:xfrm>
            <a:off x="619693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1" name="Google Shape;131;p22"/>
          <p:cNvSpPr txBox="1">
            <a:spLocks noGrp="1"/>
          </p:cNvSpPr>
          <p:nvPr>
            <p:ph type="subTitle" idx="14"/>
          </p:nvPr>
        </p:nvSpPr>
        <p:spPr>
          <a:xfrm>
            <a:off x="6196927"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2" name="Google Shape;132;p22"/>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7" r:id="rId4"/>
    <p:sldLayoutId id="2147483658" r:id="rId5"/>
    <p:sldLayoutId id="2147483660" r:id="rId6"/>
    <p:sldLayoutId id="2147483661" r:id="rId7"/>
    <p:sldLayoutId id="2147483663" r:id="rId8"/>
    <p:sldLayoutId id="2147483668"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6" name="Google Shape;146;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ctrTitle"/>
          </p:nvPr>
        </p:nvSpPr>
        <p:spPr>
          <a:xfrm>
            <a:off x="2019450" y="1208700"/>
            <a:ext cx="5105100" cy="2726100"/>
          </a:xfrm>
          <a:prstGeom prst="rect">
            <a:avLst/>
          </a:prstGeom>
        </p:spPr>
        <p:txBody>
          <a:bodyPr spcFirstLastPara="1" wrap="square" lIns="91425" tIns="91425" rIns="91425" bIns="91425" anchor="t" anchorCtr="0">
            <a:noAutofit/>
          </a:bodyPr>
          <a:lstStyle/>
          <a:p>
            <a:pPr lvl="0"/>
            <a:r>
              <a:rPr lang="en-US" sz="4800" b="1" dirty="0">
                <a:solidFill>
                  <a:schemeClr val="accent2"/>
                </a:solidFill>
                <a:latin typeface="Times New Roman" pitchFamily="18" charset="0"/>
                <a:cs typeface="Times New Roman" pitchFamily="18" charset="0"/>
              </a:rPr>
              <a:t>GROUP TASK :2</a:t>
            </a:r>
            <a:br>
              <a:rPr lang="en-US" sz="4800" b="1" dirty="0">
                <a:solidFill>
                  <a:schemeClr val="accent2"/>
                </a:solidFill>
                <a:latin typeface="Times New Roman" pitchFamily="18" charset="0"/>
                <a:cs typeface="Times New Roman" pitchFamily="18" charset="0"/>
              </a:rPr>
            </a:br>
            <a:r>
              <a:rPr lang="en-US" sz="4800" b="1" dirty="0">
                <a:solidFill>
                  <a:schemeClr val="accent2"/>
                </a:solidFill>
                <a:latin typeface="Times New Roman" pitchFamily="18" charset="0"/>
                <a:cs typeface="Times New Roman" pitchFamily="18" charset="0"/>
              </a:rPr>
              <a:t>OS LAYER 7</a:t>
            </a:r>
            <a:endParaRPr sz="8000" b="1" dirty="0">
              <a:solidFill>
                <a:schemeClr val="accent2"/>
              </a:solidFill>
            </a:endParaRPr>
          </a:p>
        </p:txBody>
      </p:sp>
      <p:sp>
        <p:nvSpPr>
          <p:cNvPr id="153" name="Google Shape;153;p28"/>
          <p:cNvSpPr txBox="1">
            <a:spLocks noGrp="1"/>
          </p:cNvSpPr>
          <p:nvPr>
            <p:ph type="subTitle" idx="1"/>
          </p:nvPr>
        </p:nvSpPr>
        <p:spPr>
          <a:xfrm>
            <a:off x="-69742" y="4104925"/>
            <a:ext cx="9213741" cy="435300"/>
          </a:xfrm>
          <a:prstGeom prst="rect">
            <a:avLst/>
          </a:prstGeom>
        </p:spPr>
        <p:txBody>
          <a:bodyPr spcFirstLastPara="1" wrap="square" lIns="91425" tIns="91425" rIns="91425" bIns="91425" anchor="t" anchorCtr="0">
            <a:noAutofit/>
          </a:bodyPr>
          <a:lstStyle/>
          <a:p>
            <a:r>
              <a:rPr lang="en-US" b="1" dirty="0">
                <a:solidFill>
                  <a:schemeClr val="bg1"/>
                </a:solidFill>
                <a:latin typeface="Times New Roman" pitchFamily="18" charset="0"/>
                <a:cs typeface="Times New Roman" pitchFamily="18" charset="0"/>
              </a:rPr>
              <a:t>Analyze a real-world case study of an attack on Layer 7</a:t>
            </a:r>
          </a:p>
          <a:p>
            <a:r>
              <a:rPr lang="en-US" b="1" dirty="0">
                <a:solidFill>
                  <a:schemeClr val="bg1"/>
                </a:solidFill>
                <a:latin typeface="Times New Roman" pitchFamily="18" charset="0"/>
                <a:cs typeface="Times New Roman" pitchFamily="18" charset="0"/>
              </a:rPr>
              <a:t>    (Application Layer)  of the OSI model</a:t>
            </a:r>
            <a:endParaRPr lang="en-US" b="1" dirty="0">
              <a:solidFill>
                <a:schemeClr val="bg1"/>
              </a:solidFill>
            </a:endParaRPr>
          </a:p>
          <a:p>
            <a:pPr marL="0" lvl="0" indent="0" algn="ctr" rtl="0">
              <a:spcBef>
                <a:spcPts val="0"/>
              </a:spcBef>
              <a:spcAft>
                <a:spcPts val="0"/>
              </a:spcAft>
              <a:buNone/>
            </a:pP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idx="2"/>
          </p:nvPr>
        </p:nvSpPr>
        <p:spPr>
          <a:xfrm>
            <a:off x="3135868" y="904888"/>
            <a:ext cx="2325600" cy="179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2</a:t>
            </a:r>
            <a:endParaRPr dirty="0"/>
          </a:p>
        </p:txBody>
      </p:sp>
      <p:sp>
        <p:nvSpPr>
          <p:cNvPr id="3" name="Title 2">
            <a:extLst>
              <a:ext uri="{FF2B5EF4-FFF2-40B4-BE49-F238E27FC236}">
                <a16:creationId xmlns:a16="http://schemas.microsoft.com/office/drawing/2014/main" id="{248C1147-A2D1-FE33-1793-0FDE714A2F1A}"/>
              </a:ext>
            </a:extLst>
          </p:cNvPr>
          <p:cNvSpPr>
            <a:spLocks noGrp="1"/>
          </p:cNvSpPr>
          <p:nvPr>
            <p:ph type="title"/>
          </p:nvPr>
        </p:nvSpPr>
        <p:spPr>
          <a:xfrm>
            <a:off x="2218491" y="2905374"/>
            <a:ext cx="4450441" cy="958481"/>
          </a:xfrm>
        </p:spPr>
        <p:txBody>
          <a:bodyPr/>
          <a:lstStyle/>
          <a:p>
            <a:r>
              <a:rPr lang="en-US" dirty="0"/>
              <a:t>1. Sai Kumar G</a:t>
            </a:r>
            <a:br>
              <a:rPr lang="en-US" dirty="0"/>
            </a:br>
            <a:r>
              <a:rPr lang="en-US" dirty="0"/>
              <a:t>2:Sandip </a:t>
            </a:r>
            <a:r>
              <a:rPr lang="en-US" dirty="0" err="1"/>
              <a:t>Narbat</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 name="TextBox 1">
            <a:extLst>
              <a:ext uri="{FF2B5EF4-FFF2-40B4-BE49-F238E27FC236}">
                <a16:creationId xmlns:a16="http://schemas.microsoft.com/office/drawing/2014/main" id="{704C8F78-E039-F942-2E6F-5DD84EF422ED}"/>
              </a:ext>
            </a:extLst>
          </p:cNvPr>
          <p:cNvSpPr txBox="1"/>
          <p:nvPr/>
        </p:nvSpPr>
        <p:spPr>
          <a:xfrm>
            <a:off x="1" y="186481"/>
            <a:ext cx="9144000" cy="5663089"/>
          </a:xfrm>
          <a:prstGeom prst="rect">
            <a:avLst/>
          </a:prstGeom>
          <a:noFill/>
        </p:spPr>
        <p:txBody>
          <a:bodyPr wrap="square">
            <a:spAutoFit/>
          </a:bodyPr>
          <a:lstStyle/>
          <a:p>
            <a:r>
              <a:rPr lang="en-US" sz="2000" b="1" dirty="0">
                <a:solidFill>
                  <a:srgbClr val="FF99CC"/>
                </a:solidFill>
              </a:rPr>
              <a:t>Application Layer: -</a:t>
            </a:r>
            <a:r>
              <a:rPr lang="en-US" sz="2000" dirty="0">
                <a:solidFill>
                  <a:srgbClr val="FF99CC"/>
                </a:solidFill>
              </a:rPr>
              <a:t> </a:t>
            </a:r>
            <a:endParaRPr lang="en-US" sz="2000" b="1" dirty="0">
              <a:solidFill>
                <a:srgbClr val="FF99CC"/>
              </a:solidFill>
            </a:endParaRPr>
          </a:p>
          <a:p>
            <a:r>
              <a:rPr lang="en-US" dirty="0">
                <a:solidFill>
                  <a:schemeClr val="bg1"/>
                </a:solidFill>
              </a:rPr>
              <a:t>The Application Layer is the topmost layer in the OSI (Open Systems Interconnection) model. It is responsible for providing application services and interfaces for network applications and end-user processes. The primary focus of the Application Layer is to enable communication between user applications and the underlying network.</a:t>
            </a:r>
          </a:p>
          <a:p>
            <a:endParaRPr lang="en-US" dirty="0">
              <a:solidFill>
                <a:schemeClr val="bg1"/>
              </a:solidFill>
            </a:endParaRPr>
          </a:p>
          <a:p>
            <a:r>
              <a:rPr lang="en-US" sz="2000" b="1" dirty="0">
                <a:solidFill>
                  <a:srgbClr val="FF99CC"/>
                </a:solidFill>
              </a:rPr>
              <a:t>Functions of the Application Layer include: -</a:t>
            </a:r>
          </a:p>
          <a:p>
            <a:r>
              <a:rPr lang="en-US" dirty="0">
                <a:solidFill>
                  <a:schemeClr val="bg1"/>
                </a:solidFill>
              </a:rPr>
              <a:t>1.Providing a means for applications to access network services: The Application Layer provides protocols and interfaces that allow applications to access and utilize network services, such as file transfer, email, remote login, and web browsing.</a:t>
            </a:r>
          </a:p>
          <a:p>
            <a:endParaRPr lang="en-US" dirty="0">
              <a:solidFill>
                <a:schemeClr val="bg1"/>
              </a:solidFill>
            </a:endParaRPr>
          </a:p>
          <a:p>
            <a:r>
              <a:rPr lang="en-US" dirty="0">
                <a:solidFill>
                  <a:schemeClr val="bg1"/>
                </a:solidFill>
              </a:rPr>
              <a:t>2.Implementing application-specific functionality: The Application Layer is responsible for implementing application-specific functionality, such as data formatting, encryption, compression, and authentication.</a:t>
            </a:r>
          </a:p>
          <a:p>
            <a:endParaRPr lang="en-US" dirty="0">
              <a:solidFill>
                <a:schemeClr val="bg1"/>
              </a:solidFill>
            </a:endParaRPr>
          </a:p>
          <a:p>
            <a:r>
              <a:rPr lang="en-US" dirty="0">
                <a:solidFill>
                  <a:schemeClr val="bg1"/>
                </a:solidFill>
              </a:rPr>
              <a:t>3.Managing application-level protocols: The Application Layer defines protocols that govern how applications communicate and exchange data with each other. Examples of application-layer protocols include HTTP (Hypertext Transfer Protocol) for web browsing, SMTP (Simple Mail Transfer Protocol) for email, FTP (File Transfer Protocol) for file transfer, and DNS (Domain Name System) for domain name resolution.</a:t>
            </a:r>
          </a:p>
          <a:p>
            <a:endParaRPr lang="en-US" dirty="0">
              <a:solidFill>
                <a:schemeClr val="bg1"/>
              </a:solidFill>
            </a:endParaRPr>
          </a:p>
          <a:p>
            <a:r>
              <a:rPr lang="en-US" dirty="0">
                <a:solidFill>
                  <a:schemeClr val="bg1"/>
                </a:solidFill>
              </a:rPr>
              <a:t>4.Facilitating user authentication and authorization: The Application Layer supports mechanisms for user authentication and authorization, ensuring that only authorized users can access resources and services.</a:t>
            </a:r>
          </a:p>
          <a:p>
            <a:endParaRPr lang="en-US" dirty="0">
              <a:solidFill>
                <a:srgbClr val="FF99CC"/>
              </a:solidFill>
            </a:endParaRPr>
          </a:p>
          <a:p>
            <a:endParaRPr lang="en-US" dirty="0">
              <a:solidFill>
                <a:srgbClr val="FF99CC"/>
              </a:solidFill>
            </a:endParaRPr>
          </a:p>
          <a:p>
            <a:endParaRPr lang="en-US" dirty="0">
              <a:solidFill>
                <a:srgbClr val="FF99CC"/>
              </a:solidFill>
            </a:endParaRPr>
          </a:p>
          <a:p>
            <a:endParaRPr lang="en-US" dirty="0">
              <a:solidFill>
                <a:srgbClr val="FF99CC"/>
              </a:solidFill>
            </a:endParaRPr>
          </a:p>
          <a:p>
            <a:endParaRPr lang="en-US" dirty="0">
              <a:solidFill>
                <a:schemeClr val="bg1"/>
              </a:solidFill>
            </a:endParaRPr>
          </a:p>
        </p:txBody>
      </p:sp>
    </p:spTree>
    <p:extLst>
      <p:ext uri="{BB962C8B-B14F-4D97-AF65-F5344CB8AC3E}">
        <p14:creationId xmlns:p14="http://schemas.microsoft.com/office/powerpoint/2010/main" val="1103805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4" name="TextBox 3">
            <a:extLst>
              <a:ext uri="{FF2B5EF4-FFF2-40B4-BE49-F238E27FC236}">
                <a16:creationId xmlns:a16="http://schemas.microsoft.com/office/drawing/2014/main" id="{350FF50B-3FE6-E484-06CD-EC7BEF76C53B}"/>
              </a:ext>
            </a:extLst>
          </p:cNvPr>
          <p:cNvSpPr txBox="1"/>
          <p:nvPr/>
        </p:nvSpPr>
        <p:spPr>
          <a:xfrm>
            <a:off x="0" y="1"/>
            <a:ext cx="9144000" cy="4555093"/>
          </a:xfrm>
          <a:prstGeom prst="rect">
            <a:avLst/>
          </a:prstGeom>
          <a:noFill/>
        </p:spPr>
        <p:txBody>
          <a:bodyPr wrap="square">
            <a:spAutoFit/>
          </a:bodyPr>
          <a:lstStyle/>
          <a:p>
            <a:r>
              <a:rPr lang="en-IN" dirty="0">
                <a:solidFill>
                  <a:schemeClr val="bg1"/>
                </a:solidFill>
              </a:rPr>
              <a:t>5.Providing support for network management and administration: The Application Layer may include protocols and tools for network management, such as SNMP (Simple Network Management Protocol), which allows administrators to monitor and manage network devices.</a:t>
            </a:r>
          </a:p>
          <a:p>
            <a:endParaRPr lang="en-IN" dirty="0">
              <a:solidFill>
                <a:schemeClr val="bg1"/>
              </a:solidFill>
            </a:endParaRPr>
          </a:p>
          <a:p>
            <a:r>
              <a:rPr lang="en-US" sz="2000" b="1" dirty="0">
                <a:solidFill>
                  <a:srgbClr val="FF99CC"/>
                </a:solidFill>
              </a:rPr>
              <a:t>Case Study:- </a:t>
            </a:r>
          </a:p>
          <a:p>
            <a:r>
              <a:rPr lang="en-US" sz="2000" b="1" dirty="0">
                <a:solidFill>
                  <a:schemeClr val="bg1"/>
                </a:solidFill>
              </a:rPr>
              <a:t>SolarWinds Supply Chain Attack:-</a:t>
            </a:r>
          </a:p>
          <a:p>
            <a:r>
              <a:rPr lang="en-US" dirty="0">
                <a:solidFill>
                  <a:schemeClr val="bg1"/>
                </a:solidFill>
              </a:rPr>
              <a:t>In late 2020, a sophisticated supply chain attack targeting SolarWinds, a leading IT infrastructure management software provider, was discovered. The attack involved the compromise of SolarWinds' software development process, leading to the distribution of malicious code within their software updates. This attack had significant implications at the Application Layer.</a:t>
            </a:r>
            <a:endParaRPr lang="en-US" sz="2000" b="1" dirty="0">
              <a:solidFill>
                <a:schemeClr val="bg1"/>
              </a:solidFill>
            </a:endParaRPr>
          </a:p>
          <a:p>
            <a:endParaRPr lang="en-US" sz="2000" b="1" dirty="0">
              <a:solidFill>
                <a:schemeClr val="bg1"/>
              </a:solidFill>
            </a:endParaRPr>
          </a:p>
          <a:p>
            <a:r>
              <a:rPr lang="en-IN" sz="2000" b="1" dirty="0">
                <a:solidFill>
                  <a:srgbClr val="FF99CC"/>
                </a:solidFill>
              </a:rPr>
              <a:t>Impact and Consequences:</a:t>
            </a:r>
            <a:r>
              <a:rPr lang="en-US" sz="2000" b="1" dirty="0">
                <a:solidFill>
                  <a:srgbClr val="FF99CC"/>
                </a:solidFill>
              </a:rPr>
              <a:t>-</a:t>
            </a:r>
          </a:p>
          <a:p>
            <a:r>
              <a:rPr lang="en-US" dirty="0">
                <a:solidFill>
                  <a:schemeClr val="bg1"/>
                </a:solidFill>
              </a:rPr>
              <a:t>1.Compromised Systems: The malicious code embedded within SolarWinds' software updates allowed attackers to gain unauthorized access to numerous organizations that used the compromised software. This led to the potential compromise of sensitive data and systems.</a:t>
            </a:r>
          </a:p>
          <a:p>
            <a:endParaRPr lang="en-US" dirty="0">
              <a:solidFill>
                <a:schemeClr val="bg1"/>
              </a:solidFill>
            </a:endParaRPr>
          </a:p>
          <a:p>
            <a:r>
              <a:rPr lang="en-US" dirty="0">
                <a:solidFill>
                  <a:schemeClr val="bg1"/>
                </a:solidFill>
              </a:rPr>
              <a:t>2.Data Exfiltration: Attackers utilized the compromised software to exfiltrate sensitive information from targeted organizations. The Application Layer facilitated the transmission of this data, highlighting the importance of securing applications and their associated protocols.</a:t>
            </a:r>
          </a:p>
        </p:txBody>
      </p:sp>
    </p:spTree>
    <p:extLst>
      <p:ext uri="{BB962C8B-B14F-4D97-AF65-F5344CB8AC3E}">
        <p14:creationId xmlns:p14="http://schemas.microsoft.com/office/powerpoint/2010/main" val="60980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4" name="TextBox 3">
            <a:extLst>
              <a:ext uri="{FF2B5EF4-FFF2-40B4-BE49-F238E27FC236}">
                <a16:creationId xmlns:a16="http://schemas.microsoft.com/office/drawing/2014/main" id="{5AB74B62-9432-DE22-D6B6-0D0FD0BFEB84}"/>
              </a:ext>
            </a:extLst>
          </p:cNvPr>
          <p:cNvSpPr txBox="1"/>
          <p:nvPr/>
        </p:nvSpPr>
        <p:spPr>
          <a:xfrm>
            <a:off x="0" y="0"/>
            <a:ext cx="9144000" cy="5139869"/>
          </a:xfrm>
          <a:prstGeom prst="rect">
            <a:avLst/>
          </a:prstGeom>
          <a:noFill/>
        </p:spPr>
        <p:txBody>
          <a:bodyPr wrap="square">
            <a:spAutoFit/>
          </a:bodyPr>
          <a:lstStyle/>
          <a:p>
            <a:r>
              <a:rPr lang="en-IN" dirty="0">
                <a:solidFill>
                  <a:schemeClr val="bg1"/>
                </a:solidFill>
              </a:rPr>
              <a:t>3.Persistent Access: The attackers established persistence within compromised systems, allowing them to maintain long-term access and potentially launch further attacks, affecting the availability, integrity, and confidentiality of data and services.</a:t>
            </a:r>
          </a:p>
          <a:p>
            <a:endParaRPr lang="en-IN" dirty="0">
              <a:solidFill>
                <a:schemeClr val="bg1"/>
              </a:solidFill>
            </a:endParaRPr>
          </a:p>
          <a:p>
            <a:r>
              <a:rPr lang="en-IN" dirty="0">
                <a:solidFill>
                  <a:schemeClr val="bg1"/>
                </a:solidFill>
              </a:rPr>
              <a:t>4.Supply Chain Risks: The SolarWinds attack highlighted the vulnerabilities present in software supply chains. It underscored the potential for attackers to exploit trusted software updates to distribute malicious code, compromising numerous organizations that relied on the compromised software.</a:t>
            </a:r>
          </a:p>
          <a:p>
            <a:endParaRPr lang="en-IN" dirty="0">
              <a:solidFill>
                <a:schemeClr val="bg1"/>
              </a:solidFill>
            </a:endParaRPr>
          </a:p>
          <a:p>
            <a:r>
              <a:rPr lang="en-US" sz="2000" b="1" dirty="0">
                <a:solidFill>
                  <a:srgbClr val="FF99CC"/>
                </a:solidFill>
              </a:rPr>
              <a:t>Countermeasures:-</a:t>
            </a:r>
            <a:endParaRPr lang="en-US" dirty="0"/>
          </a:p>
          <a:p>
            <a:r>
              <a:rPr lang="en-US" dirty="0">
                <a:solidFill>
                  <a:schemeClr val="bg1"/>
                </a:solidFill>
              </a:rPr>
              <a:t>1.Secure Software Development Lifecycle (SDLC): Implementing secure coding practices, conducting rigorous code reviews, and ensuring software integrity throughout the SDLC helps minimize the risk of introducing vulnerabilities during the development process.</a:t>
            </a:r>
          </a:p>
          <a:p>
            <a:endParaRPr lang="en-US" dirty="0"/>
          </a:p>
          <a:p>
            <a:r>
              <a:rPr lang="en-US" dirty="0">
                <a:solidFill>
                  <a:schemeClr val="bg1"/>
                </a:solidFill>
              </a:rPr>
              <a:t>2.Code Signing and Integrity Checks: Employing code signing mechanisms and conducting integrity checks on software updates helps ensure that only trusted and unmodified code is distributed to end-users.</a:t>
            </a:r>
          </a:p>
          <a:p>
            <a:endParaRPr lang="en-US" dirty="0">
              <a:solidFill>
                <a:schemeClr val="bg1"/>
              </a:solidFill>
            </a:endParaRPr>
          </a:p>
          <a:p>
            <a:r>
              <a:rPr lang="en-US" dirty="0">
                <a:solidFill>
                  <a:schemeClr val="bg1"/>
                </a:solidFill>
              </a:rPr>
              <a:t>3.Continuous Monitoring and Intrusion Detection: Implementing robust monitoring systems and intrusion detection solutions helps identify anomalies and malicious activities within the application environment, enabling quick response to potential breaches.</a:t>
            </a:r>
          </a:p>
          <a:p>
            <a:endParaRPr lang="en-US" dirty="0">
              <a:solidFill>
                <a:schemeClr val="bg1"/>
              </a:solidFill>
            </a:endParaRPr>
          </a:p>
          <a:p>
            <a:r>
              <a:rPr lang="en-US" dirty="0">
                <a:solidFill>
                  <a:schemeClr val="bg1"/>
                </a:solidFill>
              </a:rPr>
              <a:t>4.Vendor Risk Management: Conducting thorough vendor assessments, including evaluating their security practices and supply chain integrity, helps organizations mitigate the risks associated with third-party software providers.</a:t>
            </a:r>
            <a:endParaRPr lang="en-IN" dirty="0">
              <a:solidFill>
                <a:schemeClr val="bg1"/>
              </a:solidFill>
            </a:endParaRPr>
          </a:p>
        </p:txBody>
      </p:sp>
    </p:spTree>
    <p:extLst>
      <p:ext uri="{BB962C8B-B14F-4D97-AF65-F5344CB8AC3E}">
        <p14:creationId xmlns:p14="http://schemas.microsoft.com/office/powerpoint/2010/main" val="140354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5" name="Title 4">
            <a:extLst>
              <a:ext uri="{FF2B5EF4-FFF2-40B4-BE49-F238E27FC236}">
                <a16:creationId xmlns:a16="http://schemas.microsoft.com/office/drawing/2014/main" id="{4AFB0306-13D7-345A-9BAA-47EC75A4DBE9}"/>
              </a:ext>
            </a:extLst>
          </p:cNvPr>
          <p:cNvSpPr>
            <a:spLocks noGrp="1"/>
          </p:cNvSpPr>
          <p:nvPr>
            <p:ph type="ctrTitle"/>
          </p:nvPr>
        </p:nvSpPr>
        <p:spPr>
          <a:xfrm>
            <a:off x="2201029" y="2073595"/>
            <a:ext cx="5105100" cy="2277300"/>
          </a:xfrm>
        </p:spPr>
        <p:txBody>
          <a:bodyPr/>
          <a:lstStyle/>
          <a:p>
            <a:r>
              <a:rPr lang="en-IN" b="1" dirty="0">
                <a:solidFill>
                  <a:schemeClr val="accent2"/>
                </a:solidFill>
              </a:rPr>
              <a:t>THANK YOU</a:t>
            </a:r>
          </a:p>
        </p:txBody>
      </p:sp>
    </p:spTree>
    <p:extLst>
      <p:ext uri="{BB962C8B-B14F-4D97-AF65-F5344CB8AC3E}">
        <p14:creationId xmlns:p14="http://schemas.microsoft.com/office/powerpoint/2010/main" val="593540532"/>
      </p:ext>
    </p:extLst>
  </p:cSld>
  <p:clrMapOvr>
    <a:masterClrMapping/>
  </p:clrMapOvr>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TotalTime>
  <Words>688</Words>
  <Application>Microsoft Office PowerPoint</Application>
  <PresentationFormat>On-screen Show (16:9)</PresentationFormat>
  <Paragraphs>42</Paragraphs>
  <Slides>6</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vt:i4>
      </vt:variant>
    </vt:vector>
  </HeadingPairs>
  <TitlesOfParts>
    <vt:vector size="17" baseType="lpstr">
      <vt:lpstr>Proxima Nova Semibold</vt:lpstr>
      <vt:lpstr>Roboto</vt:lpstr>
      <vt:lpstr>Times New Roman</vt:lpstr>
      <vt:lpstr>Raleway ExtraBold</vt:lpstr>
      <vt:lpstr>Oswald</vt:lpstr>
      <vt:lpstr>Arial</vt:lpstr>
      <vt:lpstr>Open Sans</vt:lpstr>
      <vt:lpstr>Proxima Nova</vt:lpstr>
      <vt:lpstr>Raleway Black</vt:lpstr>
      <vt:lpstr>Cybersecurity Agency by Slidesgo</vt:lpstr>
      <vt:lpstr>Slidesgo Final Pages</vt:lpstr>
      <vt:lpstr>GROUP TASK :2 OS LAYER 7</vt:lpstr>
      <vt:lpstr> 2</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PERSISTENT THREAT APT</dc:title>
  <dc:creator>Pavan Kumar</dc:creator>
  <cp:lastModifiedBy>Sai Raj</cp:lastModifiedBy>
  <cp:revision>15</cp:revision>
  <dcterms:modified xsi:type="dcterms:W3CDTF">2023-07-09T13:01:33Z</dcterms:modified>
</cp:coreProperties>
</file>